
<file path=[Content_Types].xml><?xml version="1.0" encoding="utf-8"?>
<Types xmlns="http://schemas.openxmlformats.org/package/2006/content-types">
  <Override PartName="/ppt/slides/slide3.xml" ContentType="application/vnd.openxmlformats-officedocument.presentationml.slide+xml"/>
  <Override PartName="/ppt/slideLayouts/slideLayout12.xml" ContentType="application/vnd.openxmlformats-officedocument.presentationml.slideLayout+xml"/>
  <Override PartName="/ppt/slideLayouts/slideLayout6.xml" ContentType="application/vnd.openxmlformats-officedocument.presentationml.slideLayout+xml"/>
  <Override PartName="/docProps/core.xml" ContentType="application/vnd.openxmlformats-package.core-properties+xml"/>
  <Default Extension="rels" ContentType="application/vnd.openxmlformats-package.relationships+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ppt/slideLayouts/slideLayout13.xml" ContentType="application/vnd.openxmlformats-officedocument.presentationml.slideLayout+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Default Extension="jpeg" ContentType="image/jpeg"/>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slideLayouts/slideLayout10.xml" ContentType="application/vnd.openxmlformats-officedocument.presentationml.slideLayout+xml"/>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59" r:id="rId4"/>
    <p:sldId id="258"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69" d="100"/>
          <a:sy n="69" d="100"/>
        </p:scale>
        <p:origin x="-14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7EC7AF5D-1939-D34C-9634-CD49FBFCA87F}" type="datetimeFigureOut">
              <a:rPr lang="en-US" smtClean="0"/>
              <a:t>8/30/13</a:t>
            </a:fld>
            <a:endParaRPr lang="en-US"/>
          </a:p>
        </p:txBody>
      </p:sp>
      <p:sp>
        <p:nvSpPr>
          <p:cNvPr id="5" name="Footer Placeholder 4"/>
          <p:cNvSpPr>
            <a:spLocks noGrp="1"/>
          </p:cNvSpPr>
          <p:nvPr>
            <p:ph type="ftr" sz="quarter" idx="11"/>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smtClean="0"/>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C7AF5D-1939-D34C-9634-CD49FBFCA87F}" type="datetimeFigureOut">
              <a:rPr lang="en-US" smtClean="0"/>
              <a:t>8/30/13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FF9127-A53A-974E-9F99-263C4CCB580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7EC7AF5D-1939-D34C-9634-CD49FBFCA87F}" type="datetimeFigureOut">
              <a:rPr lang="en-US" smtClean="0"/>
              <a:t>8/30/13</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98FF9127-A53A-974E-9F99-263C4CCB5805}" type="slidenum">
              <a:rPr lang="en-US" smtClean="0"/>
              <a:t>‹#›</a:t>
            </a:fld>
            <a:endParaRPr lang="en-US"/>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Click icon to add picture</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EC7AF5D-1939-D34C-9634-CD49FBFCA87F}" type="datetimeFigureOut">
              <a:rPr lang="en-US" smtClean="0"/>
              <a:t>8/30/13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FF9127-A53A-974E-9F99-263C4CCB5805}"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EC7AF5D-1939-D34C-9634-CD49FBFCA87F}" type="datetimeFigureOut">
              <a:rPr lang="en-US" smtClean="0"/>
              <a:t>8/30/13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FF9127-A53A-974E-9F99-263C4CCB580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EC7AF5D-1939-D34C-9634-CD49FBFCA87F}" type="datetimeFigureOut">
              <a:rPr lang="en-US" smtClean="0"/>
              <a:t>8/30/13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FF9127-A53A-974E-9F99-263C4CCB580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smtClean="0"/>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7EC7AF5D-1939-D34C-9634-CD49FBFCA87F}" type="datetimeFigureOut">
              <a:rPr lang="en-US" smtClean="0"/>
              <a:t>8/30/13</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C7AF5D-1939-D34C-9634-CD49FBFCA87F}" type="datetimeFigureOut">
              <a:rPr lang="en-US" smtClean="0"/>
              <a:t>8/30/13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FF9127-A53A-974E-9F99-263C4CCB580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smtClean="0"/>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EC7AF5D-1939-D34C-9634-CD49FBFCA87F}" type="datetimeFigureOut">
              <a:rPr lang="en-US" smtClean="0"/>
              <a:t>8/30/13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FF9127-A53A-974E-9F99-263C4CCB580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7EC7AF5D-1939-D34C-9634-CD49FBFCA87F}" type="datetimeFigureOut">
              <a:rPr lang="en-US" smtClean="0"/>
              <a:t>8/30/13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FF9127-A53A-974E-9F99-263C4CCB580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EC7AF5D-1939-D34C-9634-CD49FBFCA87F}" type="datetimeFigureOut">
              <a:rPr lang="en-US" smtClean="0"/>
              <a:t>8/30/13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FF9127-A53A-974E-9F99-263C4CCB580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C7AF5D-1939-D34C-9634-CD49FBFCA87F}" type="datetimeFigureOut">
              <a:rPr lang="en-US" smtClean="0"/>
              <a:t>8/30/13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FF9127-A53A-974E-9F99-263C4CCB580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7EC7AF5D-1939-D34C-9634-CD49FBFCA87F}" type="datetimeFigureOut">
              <a:rPr lang="en-US" smtClean="0"/>
              <a:t>8/30/13</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98FF9127-A53A-974E-9F99-263C4CCB580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7EC7AF5D-1939-D34C-9634-CD49FBFCA87F}" type="datetimeFigureOut">
              <a:rPr lang="en-US" smtClean="0"/>
              <a:t>8/30/13</a:t>
            </a:fld>
            <a:endParaRPr lang="en-US"/>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98FF9127-A53A-974E-9F99-263C4CCB580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849714" y="669282"/>
            <a:ext cx="5856819" cy="1470025"/>
          </a:xfrm>
        </p:spPr>
        <p:txBody>
          <a:bodyPr/>
          <a:lstStyle/>
          <a:p>
            <a:r>
              <a:rPr lang="en-US" dirty="0" smtClean="0">
                <a:solidFill>
                  <a:srgbClr val="F8C000"/>
                </a:solidFill>
                <a:latin typeface="Bernard MT Condensed"/>
                <a:cs typeface="Bernard MT Condensed"/>
              </a:rPr>
              <a:t>Independent versus dependant variables</a:t>
            </a:r>
            <a:endParaRPr lang="en-US" dirty="0">
              <a:solidFill>
                <a:srgbClr val="F8C000"/>
              </a:solidFill>
              <a:latin typeface="Bernard MT Condensed"/>
              <a:cs typeface="Bernard MT Condensed"/>
            </a:endParaRPr>
          </a:p>
        </p:txBody>
      </p:sp>
      <p:sp>
        <p:nvSpPr>
          <p:cNvPr id="3" name="Subtitle 2"/>
          <p:cNvSpPr>
            <a:spLocks noGrp="1"/>
          </p:cNvSpPr>
          <p:nvPr>
            <p:ph type="subTitle" idx="1"/>
          </p:nvPr>
        </p:nvSpPr>
        <p:spPr>
          <a:xfrm>
            <a:off x="734069" y="2814419"/>
            <a:ext cx="7659750" cy="3037512"/>
          </a:xfrm>
        </p:spPr>
        <p:txBody>
          <a:bodyPr/>
          <a:lstStyle/>
          <a:p>
            <a:r>
              <a:rPr lang="en-US" sz="3600" dirty="0" smtClean="0">
                <a:latin typeface="Bernard MT Condensed"/>
                <a:cs typeface="Bernard MT Condensed"/>
              </a:rPr>
              <a:t>The dependent variable is 'dependent' on the independent variable. As the experimenter changes the independent variable, the change in the dependent variable is observed and recorded.</a:t>
            </a:r>
            <a:endParaRPr lang="en-US" sz="3600" dirty="0">
              <a:latin typeface="Bernard MT Condensed"/>
              <a:cs typeface="Bernard MT Condensed"/>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65175" y="571471"/>
            <a:ext cx="7612063" cy="984185"/>
          </a:xfrm>
        </p:spPr>
        <p:txBody>
          <a:bodyPr/>
          <a:lstStyle/>
          <a:p>
            <a:r>
              <a:rPr lang="en-US" dirty="0" smtClean="0">
                <a:solidFill>
                  <a:schemeClr val="accent1"/>
                </a:solidFill>
                <a:latin typeface="Bernard MT Condensed"/>
                <a:cs typeface="Bernard MT Condensed"/>
              </a:rPr>
              <a:t>Example</a:t>
            </a:r>
            <a:endParaRPr lang="en-US" dirty="0">
              <a:solidFill>
                <a:schemeClr val="accent1"/>
              </a:solidFill>
              <a:latin typeface="Bernard MT Condensed"/>
              <a:cs typeface="Bernard MT Condensed"/>
            </a:endParaRPr>
          </a:p>
        </p:txBody>
      </p:sp>
      <p:sp>
        <p:nvSpPr>
          <p:cNvPr id="3" name="Text Placeholder 2"/>
          <p:cNvSpPr>
            <a:spLocks noGrp="1"/>
          </p:cNvSpPr>
          <p:nvPr>
            <p:ph type="body" idx="1"/>
          </p:nvPr>
        </p:nvSpPr>
        <p:spPr>
          <a:xfrm>
            <a:off x="765175" y="1555655"/>
            <a:ext cx="7612063" cy="3592671"/>
          </a:xfrm>
        </p:spPr>
        <p:txBody>
          <a:bodyPr/>
          <a:lstStyle/>
          <a:p>
            <a:r>
              <a:rPr lang="en-US" sz="2400" dirty="0" smtClean="0">
                <a:latin typeface="Bernard MT Condensed"/>
                <a:cs typeface="Bernard MT Condensed"/>
              </a:rPr>
              <a:t>For example, a scientist wants to see if the brightness of light has any effect on a moth being attracted to the light. How bright the light is is controlled by the scientist. This would be the independent variable. How the moth reacts to the different light levels would be the dependent variable</a:t>
            </a:r>
            <a:r>
              <a:rPr lang="en-US" sz="2400" dirty="0" smtClean="0">
                <a:latin typeface="Bernard MT Condensed"/>
                <a:cs typeface="Bernard MT Condensed"/>
              </a:rPr>
              <a:t>.</a:t>
            </a:r>
          </a:p>
          <a:p>
            <a:endParaRPr lang="en-US" sz="2400" dirty="0" smtClean="0">
              <a:latin typeface="Bernard MT Condensed"/>
              <a:cs typeface="Bernard MT Condensed"/>
            </a:endParaRPr>
          </a:p>
          <a:p>
            <a:r>
              <a:rPr lang="en-US" sz="2400" dirty="0" smtClean="0">
                <a:latin typeface="Bernard MT Condensed"/>
                <a:cs typeface="Bernard MT Condensed"/>
              </a:rPr>
              <a:t>When </a:t>
            </a:r>
            <a:r>
              <a:rPr lang="en-US" sz="2400" dirty="0" smtClean="0">
                <a:latin typeface="Bernard MT Condensed"/>
                <a:cs typeface="Bernard MT Condensed"/>
              </a:rPr>
              <a:t>results are plotted in graphs, the convention is to use the independent variable as the x-axis and the dependent variable as the y-axis.</a:t>
            </a:r>
            <a:endParaRPr lang="en-US" sz="2400" dirty="0">
              <a:latin typeface="Bernard MT Condensed"/>
              <a:cs typeface="Bernard MT Condensed"/>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ernard MT Condensed"/>
                <a:cs typeface="Bernard MT Condensed"/>
              </a:rPr>
              <a:t>Change values in the data table to ….</a:t>
            </a:r>
            <a:endParaRPr lang="en-US" dirty="0">
              <a:latin typeface="Bernard MT Condensed"/>
              <a:cs typeface="Bernard MT Condensed"/>
            </a:endParaRPr>
          </a:p>
        </p:txBody>
      </p:sp>
      <p:graphicFrame>
        <p:nvGraphicFramePr>
          <p:cNvPr id="4" name="Table 3"/>
          <p:cNvGraphicFramePr>
            <a:graphicFrameLocks noGrp="1"/>
          </p:cNvGraphicFramePr>
          <p:nvPr/>
        </p:nvGraphicFramePr>
        <p:xfrm>
          <a:off x="1368966" y="2728613"/>
          <a:ext cx="6096000" cy="1854200"/>
        </p:xfrm>
        <a:graphic>
          <a:graphicData uri="http://schemas.openxmlformats.org/drawingml/2006/table">
            <a:tbl>
              <a:tblPr firstRow="1" bandRow="1">
                <a:tableStyleId>{5C22544A-7EE6-4342-B048-85BDC9FD1C3A}</a:tableStyleId>
              </a:tblPr>
              <a:tblGrid>
                <a:gridCol w="6096000"/>
              </a:tblGrid>
              <a:tr h="370840">
                <a:tc>
                  <a:txBody>
                    <a:bodyPr/>
                    <a:lstStyle/>
                    <a:p>
                      <a:r>
                        <a:rPr lang="en-US" dirty="0" smtClean="0">
                          <a:solidFill>
                            <a:schemeClr val="tx1"/>
                          </a:solidFill>
                        </a:rPr>
                        <a:t>Distance up Ramp ( </a:t>
                      </a:r>
                      <a:r>
                        <a:rPr lang="en-US" dirty="0" err="1" smtClean="0">
                          <a:solidFill>
                            <a:schemeClr val="tx1"/>
                          </a:solidFill>
                        </a:rPr>
                        <a:t>m</a:t>
                      </a:r>
                      <a:r>
                        <a:rPr lang="en-US" baseline="0" dirty="0" smtClean="0">
                          <a:solidFill>
                            <a:schemeClr val="tx1"/>
                          </a:solidFill>
                        </a:rPr>
                        <a:t> )</a:t>
                      </a:r>
                      <a:endParaRPr lang="en-US" dirty="0">
                        <a:solidFill>
                          <a:schemeClr val="tx1"/>
                        </a:solidFill>
                      </a:endParaRPr>
                    </a:p>
                  </a:txBody>
                  <a:tcPr/>
                </a:tc>
              </a:tr>
              <a:tr h="370840">
                <a:tc>
                  <a:txBody>
                    <a:bodyPr/>
                    <a:lstStyle/>
                    <a:p>
                      <a:r>
                        <a:rPr lang="en-US" dirty="0" smtClean="0"/>
                        <a:t>0.12 </a:t>
                      </a:r>
                      <a:r>
                        <a:rPr lang="en-US" dirty="0" err="1" smtClean="0"/>
                        <a:t>m</a:t>
                      </a:r>
                      <a:endParaRPr lang="en-US" dirty="0"/>
                    </a:p>
                  </a:txBody>
                  <a:tcPr/>
                </a:tc>
              </a:tr>
              <a:tr h="370840">
                <a:tc>
                  <a:txBody>
                    <a:bodyPr/>
                    <a:lstStyle/>
                    <a:p>
                      <a:r>
                        <a:rPr lang="en-US" dirty="0" smtClean="0"/>
                        <a:t>0.24 </a:t>
                      </a:r>
                      <a:r>
                        <a:rPr lang="en-US" dirty="0" err="1" smtClean="0"/>
                        <a:t>m</a:t>
                      </a:r>
                      <a:endParaRPr lang="en-US" dirty="0"/>
                    </a:p>
                  </a:txBody>
                  <a:tcPr/>
                </a:tc>
              </a:tr>
              <a:tr h="370840">
                <a:tc>
                  <a:txBody>
                    <a:bodyPr/>
                    <a:lstStyle/>
                    <a:p>
                      <a:r>
                        <a:rPr lang="en-US" dirty="0" smtClean="0"/>
                        <a:t>0.36 </a:t>
                      </a:r>
                      <a:r>
                        <a:rPr lang="en-US" dirty="0" err="1" smtClean="0"/>
                        <a:t>m</a:t>
                      </a:r>
                      <a:endParaRPr lang="en-US" dirty="0"/>
                    </a:p>
                  </a:txBody>
                  <a:tcPr/>
                </a:tc>
              </a:tr>
              <a:tr h="370840">
                <a:tc>
                  <a:txBody>
                    <a:bodyPr/>
                    <a:lstStyle/>
                    <a:p>
                      <a:r>
                        <a:rPr lang="en-US" dirty="0" smtClean="0"/>
                        <a:t>0.48 </a:t>
                      </a:r>
                      <a:r>
                        <a:rPr lang="en-US" dirty="0" err="1" smtClean="0"/>
                        <a:t>m</a:t>
                      </a:r>
                      <a:endParaRPr lang="en-US"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503939" y="79467"/>
            <a:ext cx="3233737" cy="1499353"/>
          </a:xfrm>
        </p:spPr>
        <p:txBody>
          <a:bodyPr/>
          <a:lstStyle/>
          <a:p>
            <a:r>
              <a:rPr lang="en-US" dirty="0" smtClean="0">
                <a:latin typeface="Bernard MT Condensed"/>
                <a:cs typeface="Bernard MT Condensed"/>
              </a:rPr>
              <a:t>Converting …</a:t>
            </a:r>
            <a:endParaRPr lang="en-US" dirty="0">
              <a:latin typeface="Bernard MT Condensed"/>
              <a:cs typeface="Bernard MT Condensed"/>
            </a:endParaRPr>
          </a:p>
        </p:txBody>
      </p:sp>
      <p:pic>
        <p:nvPicPr>
          <p:cNvPr id="3" name="Picture 2" descr="metric scale.jpg"/>
          <p:cNvPicPr>
            <a:picLocks noChangeAspect="1"/>
          </p:cNvPicPr>
          <p:nvPr/>
        </p:nvPicPr>
        <p:blipFill>
          <a:blip r:embed="rId2"/>
          <a:stretch>
            <a:fillRect/>
          </a:stretch>
        </p:blipFill>
        <p:spPr>
          <a:xfrm>
            <a:off x="0" y="0"/>
            <a:ext cx="5143500" cy="6858000"/>
          </a:xfrm>
          <a:prstGeom prst="rect">
            <a:avLst/>
          </a:prstGeom>
        </p:spPr>
      </p:pic>
      <p:sp>
        <p:nvSpPr>
          <p:cNvPr id="4" name="TextBox 3"/>
          <p:cNvSpPr txBox="1"/>
          <p:nvPr/>
        </p:nvSpPr>
        <p:spPr>
          <a:xfrm>
            <a:off x="5503939" y="1836236"/>
            <a:ext cx="1432604" cy="3970318"/>
          </a:xfrm>
          <a:prstGeom prst="rect">
            <a:avLst/>
          </a:prstGeom>
          <a:noFill/>
        </p:spPr>
        <p:txBody>
          <a:bodyPr wrap="none" rtlCol="0">
            <a:spAutoFit/>
          </a:bodyPr>
          <a:lstStyle/>
          <a:p>
            <a:r>
              <a:rPr lang="en-US" sz="3600" dirty="0" smtClean="0">
                <a:solidFill>
                  <a:srgbClr val="F8C000"/>
                </a:solidFill>
                <a:latin typeface="Bernard MT Condensed"/>
                <a:cs typeface="Bernard MT Condensed"/>
              </a:rPr>
              <a:t>15 cm</a:t>
            </a:r>
          </a:p>
          <a:p>
            <a:endParaRPr lang="en-US" sz="3600" dirty="0" smtClean="0">
              <a:solidFill>
                <a:srgbClr val="F8C000"/>
              </a:solidFill>
              <a:latin typeface="Bernard MT Condensed"/>
              <a:cs typeface="Bernard MT Condensed"/>
            </a:endParaRPr>
          </a:p>
          <a:p>
            <a:endParaRPr lang="en-US" sz="3600" dirty="0" smtClean="0">
              <a:solidFill>
                <a:srgbClr val="F8C000"/>
              </a:solidFill>
              <a:latin typeface="Bernard MT Condensed"/>
              <a:cs typeface="Bernard MT Condensed"/>
            </a:endParaRPr>
          </a:p>
          <a:p>
            <a:r>
              <a:rPr lang="en-US" sz="3600" dirty="0" smtClean="0">
                <a:solidFill>
                  <a:srgbClr val="F8C000"/>
                </a:solidFill>
                <a:latin typeface="Bernard MT Condensed"/>
                <a:cs typeface="Bernard MT Condensed"/>
              </a:rPr>
              <a:t>0.07 </a:t>
            </a:r>
            <a:r>
              <a:rPr lang="en-US" sz="3600" dirty="0" err="1" smtClean="0">
                <a:solidFill>
                  <a:srgbClr val="F8C000"/>
                </a:solidFill>
                <a:latin typeface="Bernard MT Condensed"/>
                <a:cs typeface="Bernard MT Condensed"/>
              </a:rPr>
              <a:t>m</a:t>
            </a:r>
            <a:endParaRPr lang="en-US" sz="3600" dirty="0" smtClean="0">
              <a:solidFill>
                <a:srgbClr val="F8C000"/>
              </a:solidFill>
              <a:latin typeface="Bernard MT Condensed"/>
              <a:cs typeface="Bernard MT Condensed"/>
            </a:endParaRPr>
          </a:p>
          <a:p>
            <a:endParaRPr lang="en-US" sz="3600" dirty="0" smtClean="0">
              <a:solidFill>
                <a:srgbClr val="F8C000"/>
              </a:solidFill>
              <a:latin typeface="Bernard MT Condensed"/>
              <a:cs typeface="Bernard MT Condensed"/>
            </a:endParaRPr>
          </a:p>
          <a:p>
            <a:endParaRPr lang="en-US" sz="3600" dirty="0" smtClean="0">
              <a:solidFill>
                <a:srgbClr val="F8C000"/>
              </a:solidFill>
              <a:latin typeface="Bernard MT Condensed"/>
              <a:cs typeface="Bernard MT Condensed"/>
            </a:endParaRPr>
          </a:p>
          <a:p>
            <a:r>
              <a:rPr lang="en-US" sz="3600" smtClean="0">
                <a:solidFill>
                  <a:srgbClr val="F8C000"/>
                </a:solidFill>
                <a:latin typeface="Bernard MT Condensed"/>
                <a:cs typeface="Bernard MT Condensed"/>
              </a:rPr>
              <a:t>2 </a:t>
            </a:r>
            <a:r>
              <a:rPr lang="en-US" sz="3600" dirty="0" smtClean="0">
                <a:solidFill>
                  <a:srgbClr val="F8C000"/>
                </a:solidFill>
                <a:latin typeface="Bernard MT Condensed"/>
                <a:cs typeface="Bernard MT Condensed"/>
              </a:rPr>
              <a:t>cm</a:t>
            </a:r>
            <a:endParaRPr lang="en-US" sz="3600" dirty="0">
              <a:solidFill>
                <a:srgbClr val="F8C000"/>
              </a:solidFill>
              <a:latin typeface="Bernard MT Condensed"/>
              <a:cs typeface="Bernard MT Condensed"/>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165</TotalTime>
  <Words>155</Words>
  <Application>Microsoft Macintosh PowerPoint</Application>
  <PresentationFormat>On-screen Show (4:3)</PresentationFormat>
  <Paragraphs>20</Paragraphs>
  <Slides>4</Slides>
  <Notes>0</Notes>
  <HiddenSlides>0</HiddenSlides>
  <MMClips>0</MMClips>
  <ScaleCrop>false</ScaleCrop>
  <HeadingPairs>
    <vt:vector size="4" baseType="variant">
      <vt:variant>
        <vt:lpstr>Design Template</vt:lpstr>
      </vt:variant>
      <vt:variant>
        <vt:i4>1</vt:i4>
      </vt:variant>
      <vt:variant>
        <vt:lpstr>Slide Titles</vt:lpstr>
      </vt:variant>
      <vt:variant>
        <vt:i4>4</vt:i4>
      </vt:variant>
    </vt:vector>
  </HeadingPairs>
  <TitlesOfParts>
    <vt:vector size="5" baseType="lpstr">
      <vt:lpstr>Habitat</vt:lpstr>
      <vt:lpstr>Independent versus dependant variables</vt:lpstr>
      <vt:lpstr>Example</vt:lpstr>
      <vt:lpstr>Change values in the data table to ….</vt:lpstr>
      <vt:lpstr>Converting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Independent versus dependant variables</dc:title>
  <dc:creator>Kelcie Ellis</dc:creator>
  <cp:lastModifiedBy>Kelcie Ellis</cp:lastModifiedBy>
  <cp:revision>2</cp:revision>
  <dcterms:created xsi:type="dcterms:W3CDTF">2013-08-30T11:19:35Z</dcterms:created>
  <dcterms:modified xsi:type="dcterms:W3CDTF">2013-08-30T14:05:14Z</dcterms:modified>
</cp:coreProperties>
</file>